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8" r:id="rId2"/>
    <p:sldId id="288" r:id="rId3"/>
    <p:sldId id="336" r:id="rId4"/>
    <p:sldId id="333" r:id="rId5"/>
    <p:sldId id="337" r:id="rId6"/>
    <p:sldId id="291" r:id="rId7"/>
    <p:sldId id="335" r:id="rId8"/>
  </p:sldIdLst>
  <p:sldSz cx="9144000" cy="5143500" type="screen16x9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1pPr>
    <a:lvl2pPr marL="4570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2pPr>
    <a:lvl3pPr marL="9141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3pPr>
    <a:lvl4pPr marL="137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4pPr>
    <a:lvl5pPr marL="18283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5pPr>
    <a:lvl6pPr marL="2285480" algn="l" defTabSz="914192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6pPr>
    <a:lvl7pPr marL="2742576" algn="l" defTabSz="914192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7pPr>
    <a:lvl8pPr marL="3199672" algn="l" defTabSz="914192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8pPr>
    <a:lvl9pPr marL="3656768" algn="l" defTabSz="914192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2" pos="2949" userDrawn="1">
          <p15:clr>
            <a:srgbClr val="A4A3A4"/>
          </p15:clr>
        </p15:guide>
        <p15:guide id="3" pos="2820" userDrawn="1">
          <p15:clr>
            <a:srgbClr val="A4A3A4"/>
          </p15:clr>
        </p15:guide>
        <p15:guide id="4" pos="2018" userDrawn="1">
          <p15:clr>
            <a:srgbClr val="A4A3A4"/>
          </p15:clr>
        </p15:guide>
        <p15:guide id="5" pos="1882" userDrawn="1">
          <p15:clr>
            <a:srgbClr val="A4A3A4"/>
          </p15:clr>
        </p15:guide>
        <p15:guide id="6" pos="1084" userDrawn="1">
          <p15:clr>
            <a:srgbClr val="A4A3A4"/>
          </p15:clr>
        </p15:guide>
        <p15:guide id="7" pos="957" userDrawn="1">
          <p15:clr>
            <a:srgbClr val="A4A3A4"/>
          </p15:clr>
        </p15:guide>
        <p15:guide id="8" pos="3746" userDrawn="1">
          <p15:clr>
            <a:srgbClr val="A4A3A4"/>
          </p15:clr>
        </p15:guide>
        <p15:guide id="9" pos="3870" userDrawn="1">
          <p15:clr>
            <a:srgbClr val="A4A3A4"/>
          </p15:clr>
        </p15:guide>
        <p15:guide id="10" pos="4669" userDrawn="1">
          <p15:clr>
            <a:srgbClr val="A4A3A4"/>
          </p15:clr>
        </p15:guide>
        <p15:guide id="11" pos="4797" userDrawn="1">
          <p15:clr>
            <a:srgbClr val="A4A3A4"/>
          </p15:clr>
        </p15:guide>
        <p15:guide id="17" orient="horz" pos="1349" userDrawn="1">
          <p15:clr>
            <a:srgbClr val="A4A3A4"/>
          </p15:clr>
        </p15:guide>
        <p15:guide id="19" orient="horz" pos="2866" userDrawn="1">
          <p15:clr>
            <a:srgbClr val="A4A3A4"/>
          </p15:clr>
        </p15:guide>
        <p15:guide id="22" orient="horz" pos="2719" userDrawn="1">
          <p15:clr>
            <a:srgbClr val="A4A3A4"/>
          </p15:clr>
        </p15:guide>
        <p15:guide id="24" orient="horz" pos="1176" userDrawn="1">
          <p15:clr>
            <a:srgbClr val="A4A3A4"/>
          </p15:clr>
        </p15:guide>
        <p15:guide id="25" orient="horz" pos="2376" userDrawn="1">
          <p15:clr>
            <a:srgbClr val="A4A3A4"/>
          </p15:clr>
        </p15:guide>
        <p15:guide id="26" orient="horz" pos="3026" userDrawn="1">
          <p15:clr>
            <a:srgbClr val="A4A3A4"/>
          </p15:clr>
        </p15:guide>
        <p15:guide id="27" pos="158" userDrawn="1">
          <p15:clr>
            <a:srgbClr val="A4A3A4"/>
          </p15:clr>
        </p15:guide>
        <p15:guide id="28" orient="horz" pos="494" userDrawn="1">
          <p15:clr>
            <a:srgbClr val="A4A3A4"/>
          </p15:clr>
        </p15:guide>
        <p15:guide id="29" orient="horz" pos="830" userDrawn="1">
          <p15:clr>
            <a:srgbClr val="A4A3A4"/>
          </p15:clr>
        </p15:guide>
        <p15:guide id="30" pos="5602" userDrawn="1">
          <p15:clr>
            <a:srgbClr val="A4A3A4"/>
          </p15:clr>
        </p15:guide>
        <p15:guide id="31" orient="horz" pos="1848" userDrawn="1">
          <p15:clr>
            <a:srgbClr val="A4A3A4"/>
          </p15:clr>
        </p15:guide>
        <p15:guide id="35" orient="horz" pos="2527" userDrawn="1">
          <p15:clr>
            <a:srgbClr val="A4A3A4"/>
          </p15:clr>
        </p15:guide>
        <p15:guide id="37" orient="horz" pos="2210" userDrawn="1">
          <p15:clr>
            <a:srgbClr val="A4A3A4"/>
          </p15:clr>
        </p15:guide>
        <p15:guide id="40" orient="horz" pos="326" userDrawn="1">
          <p15:clr>
            <a:srgbClr val="A4A3A4"/>
          </p15:clr>
        </p15:guide>
        <p15:guide id="44" orient="horz" pos="1711" userDrawn="1">
          <p15:clr>
            <a:srgbClr val="A4A3A4"/>
          </p15:clr>
        </p15:guide>
        <p15:guide id="45" orient="horz" pos="1013" userDrawn="1">
          <p15:clr>
            <a:srgbClr val="A4A3A4"/>
          </p15:clr>
        </p15:guide>
        <p15:guide id="48" orient="horz" pos="1507" userDrawn="1">
          <p15:clr>
            <a:srgbClr val="A4A3A4"/>
          </p15:clr>
        </p15:guide>
        <p15:guide id="50" orient="horz" pos="1983" userDrawn="1">
          <p15:clr>
            <a:srgbClr val="A4A3A4"/>
          </p15:clr>
        </p15:guide>
        <p15:guide id="51" orient="horz" pos="667" userDrawn="1">
          <p15:clr>
            <a:srgbClr val="A4A3A4"/>
          </p15:clr>
        </p15:guide>
        <p15:guide id="52" orient="horz" pos="2663">
          <p15:clr>
            <a:srgbClr val="A4A3A4"/>
          </p15:clr>
        </p15:guide>
        <p15:guide id="53" orient="horz" pos="1166">
          <p15:clr>
            <a:srgbClr val="A4A3A4"/>
          </p15:clr>
        </p15:guide>
        <p15:guide id="54" orient="horz" pos="2391">
          <p15:clr>
            <a:srgbClr val="A4A3A4"/>
          </p15:clr>
        </p15:guide>
        <p15:guide id="55" orient="horz" pos="2482">
          <p15:clr>
            <a:srgbClr val="A4A3A4"/>
          </p15:clr>
        </p15:guide>
        <p15:guide id="56" orient="horz" pos="320">
          <p15:clr>
            <a:srgbClr val="A4A3A4"/>
          </p15:clr>
        </p15:guide>
        <p15:guide id="57" orient="horz" pos="1756">
          <p15:clr>
            <a:srgbClr val="A4A3A4"/>
          </p15:clr>
        </p15:guide>
        <p15:guide id="58" orient="horz" pos="2300">
          <p15:clr>
            <a:srgbClr val="A4A3A4"/>
          </p15:clr>
        </p15:guide>
        <p15:guide id="59" orient="horz" pos="849">
          <p15:clr>
            <a:srgbClr val="A4A3A4"/>
          </p15:clr>
        </p15:guide>
        <p15:guide id="60" orient="horz" pos="2775">
          <p15:clr>
            <a:srgbClr val="A4A3A4"/>
          </p15:clr>
        </p15:guide>
        <p15:guide id="61" pos="4233">
          <p15:clr>
            <a:srgbClr val="A4A3A4"/>
          </p15:clr>
        </p15:guide>
        <p15:guide id="62" pos="204">
          <p15:clr>
            <a:srgbClr val="A4A3A4"/>
          </p15:clr>
        </p15:guide>
        <p15:guide id="63" pos="295">
          <p15:clr>
            <a:srgbClr val="A4A3A4"/>
          </p15:clr>
        </p15:guide>
        <p15:guide id="64" pos="804">
          <p15:clr>
            <a:srgbClr val="A4A3A4"/>
          </p15:clr>
        </p15:guide>
        <p15:guide id="65" pos="1650">
          <p15:clr>
            <a:srgbClr val="A4A3A4"/>
          </p15:clr>
        </p15:guide>
        <p15:guide id="66" orient="horz" pos="2845">
          <p15:clr>
            <a:srgbClr val="A4A3A4"/>
          </p15:clr>
        </p15:guide>
        <p15:guide id="67" orient="horz" pos="2709">
          <p15:clr>
            <a:srgbClr val="A4A3A4"/>
          </p15:clr>
        </p15:guide>
        <p15:guide id="68" orient="horz" pos="577">
          <p15:clr>
            <a:srgbClr val="A4A3A4"/>
          </p15:clr>
        </p15:guide>
        <p15:guide id="69" pos="2971">
          <p15:clr>
            <a:srgbClr val="A4A3A4"/>
          </p15:clr>
        </p15:guide>
        <p15:guide id="70" pos="2880">
          <p15:clr>
            <a:srgbClr val="A4A3A4"/>
          </p15:clr>
        </p15:guide>
        <p15:guide id="71" pos="4649">
          <p15:clr>
            <a:srgbClr val="A4A3A4"/>
          </p15:clr>
        </p15:guide>
        <p15:guide id="72" pos="15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A8B"/>
    <a:srgbClr val="465D6F"/>
    <a:srgbClr val="365E71"/>
    <a:srgbClr val="31414F"/>
    <a:srgbClr val="DF1E25"/>
    <a:srgbClr val="455D70"/>
    <a:srgbClr val="DC1F24"/>
    <a:srgbClr val="DF1F25"/>
    <a:srgbClr val="0066A1"/>
    <a:srgbClr val="E2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9771" autoAdjust="0"/>
  </p:normalViewPr>
  <p:slideViewPr>
    <p:cSldViewPr showGuides="1">
      <p:cViewPr varScale="1">
        <p:scale>
          <a:sx n="153" d="100"/>
          <a:sy n="153" d="100"/>
        </p:scale>
        <p:origin x="-414" y="-96"/>
      </p:cViewPr>
      <p:guideLst>
        <p:guide orient="horz" pos="1349"/>
        <p:guide orient="horz" pos="2866"/>
        <p:guide orient="horz" pos="2719"/>
        <p:guide orient="horz" pos="1176"/>
        <p:guide orient="horz" pos="2376"/>
        <p:guide orient="horz" pos="3026"/>
        <p:guide orient="horz" pos="494"/>
        <p:guide orient="horz" pos="830"/>
        <p:guide orient="horz" pos="1848"/>
        <p:guide orient="horz" pos="2527"/>
        <p:guide orient="horz" pos="2210"/>
        <p:guide orient="horz" pos="326"/>
        <p:guide orient="horz" pos="1711"/>
        <p:guide orient="horz" pos="1013"/>
        <p:guide orient="horz" pos="1507"/>
        <p:guide orient="horz" pos="1983"/>
        <p:guide orient="horz" pos="667"/>
        <p:guide orient="horz" pos="2663"/>
        <p:guide orient="horz" pos="1166"/>
        <p:guide orient="horz" pos="2391"/>
        <p:guide orient="horz" pos="2482"/>
        <p:guide orient="horz" pos="320"/>
        <p:guide orient="horz" pos="1756"/>
        <p:guide orient="horz" pos="2300"/>
        <p:guide orient="horz" pos="849"/>
        <p:guide orient="horz" pos="2775"/>
        <p:guide orient="horz" pos="2845"/>
        <p:guide orient="horz" pos="2709"/>
        <p:guide orient="horz" pos="577"/>
        <p:guide pos="2949"/>
        <p:guide pos="2820"/>
        <p:guide pos="2018"/>
        <p:guide pos="1882"/>
        <p:guide pos="1084"/>
        <p:guide pos="957"/>
        <p:guide pos="3746"/>
        <p:guide pos="3870"/>
        <p:guide pos="4669"/>
        <p:guide pos="4797"/>
        <p:guide pos="158"/>
        <p:guide pos="5602"/>
        <p:guide pos="4233"/>
        <p:guide pos="204"/>
        <p:guide pos="295"/>
        <p:guide pos="804"/>
        <p:guide pos="1650"/>
        <p:guide pos="2971"/>
        <p:guide pos="2880"/>
        <p:guide pos="4649"/>
        <p:guide pos="1565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41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pPr>
              <a:defRPr/>
            </a:pPr>
            <a:fld id="{D5E9901B-7E26-4433-BADF-40B0F92CFD5F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8" y="9430091"/>
            <a:ext cx="2889938" cy="4964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pPr>
              <a:defRPr/>
            </a:pPr>
            <a:fld id="{140E3905-377C-4346-B907-DA16034DE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03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41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5DD54C-D32A-4EBA-93D1-77406C46E00F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8" y="9430091"/>
            <a:ext cx="2889938" cy="4964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B400DD-7C30-4EBD-95EC-D3D56E4743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86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8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80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400DD-7C30-4EBD-95EC-D3D56E4743D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20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400DD-7C30-4EBD-95EC-D3D56E4743D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17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400DD-7C30-4EBD-95EC-D3D56E4743D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61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B400DD-7C30-4EBD-95EC-D3D56E4743D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02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-126557" y="4731256"/>
            <a:ext cx="421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95E2513E-C1B3-41D4-8105-E4E0D92B1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-126557" y="4731256"/>
            <a:ext cx="421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95E2513E-C1B3-41D4-8105-E4E0D92B1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315918" y="4803998"/>
            <a:ext cx="98600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19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АО «НИИАС»</a:t>
            </a:r>
          </a:p>
        </p:txBody>
      </p:sp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4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auto">
          <a:xfrm>
            <a:off x="-374650" y="810815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-374650" y="1085852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8"/>
          <p:cNvSpPr>
            <a:spLocks noChangeArrowheads="1"/>
          </p:cNvSpPr>
          <p:nvPr userDrawn="1"/>
        </p:nvSpPr>
        <p:spPr bwMode="auto">
          <a:xfrm>
            <a:off x="-374650" y="1360884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9"/>
          <p:cNvSpPr>
            <a:spLocks noChangeArrowheads="1"/>
          </p:cNvSpPr>
          <p:nvPr userDrawn="1"/>
        </p:nvSpPr>
        <p:spPr bwMode="auto">
          <a:xfrm>
            <a:off x="-374650" y="1635920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" name="Rectangle 20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" name="Rectangle 16"/>
          <p:cNvSpPr>
            <a:spLocks noChangeArrowheads="1"/>
          </p:cNvSpPr>
          <p:nvPr userDrawn="1"/>
        </p:nvSpPr>
        <p:spPr bwMode="auto">
          <a:xfrm>
            <a:off x="0" y="-13096"/>
            <a:ext cx="9153706" cy="519025"/>
          </a:xfrm>
          <a:prstGeom prst="rect">
            <a:avLst/>
          </a:prstGeom>
          <a:solidFill>
            <a:srgbClr val="455D70"/>
          </a:solidFill>
          <a:ln>
            <a:noFill/>
          </a:ln>
          <a:effectLst/>
        </p:spPr>
        <p:txBody>
          <a:bodyPr lIns="91420" tIns="45709" rIns="91420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08" y="4655381"/>
            <a:ext cx="498185" cy="422549"/>
          </a:xfrm>
          <a:prstGeom prst="rect">
            <a:avLst/>
          </a:prstGeom>
        </p:spPr>
      </p:pic>
      <p:sp>
        <p:nvSpPr>
          <p:cNvPr id="24" name="Rectangle 16"/>
          <p:cNvSpPr>
            <a:spLocks noChangeArrowheads="1"/>
          </p:cNvSpPr>
          <p:nvPr userDrawn="1"/>
        </p:nvSpPr>
        <p:spPr bwMode="auto">
          <a:xfrm flipV="1">
            <a:off x="-6238" y="4542256"/>
            <a:ext cx="9151972" cy="32400"/>
          </a:xfrm>
          <a:prstGeom prst="rect">
            <a:avLst/>
          </a:prstGeom>
          <a:solidFill>
            <a:srgbClr val="455D70"/>
          </a:solidFill>
          <a:ln>
            <a:noFill/>
          </a:ln>
          <a:effectLst/>
        </p:spPr>
        <p:txBody>
          <a:bodyPr lIns="91420" tIns="45709" rIns="91420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4824327"/>
            <a:ext cx="229796" cy="107464"/>
          </a:xfrm>
          <a:prstGeom prst="rect">
            <a:avLst/>
          </a:prstGeom>
          <a:solidFill>
            <a:srgbClr val="455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8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457096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914192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371288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1828384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822" indent="-3428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781" indent="-2856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2740" indent="-2285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599836" indent="-2285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6932" indent="-2285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028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0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6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"/>
          <a:stretch/>
        </p:blipFill>
        <p:spPr>
          <a:xfrm>
            <a:off x="2" y="-16856"/>
            <a:ext cx="9143999" cy="49326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5335" y="3977497"/>
            <a:ext cx="9149336" cy="116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335" y="3003798"/>
            <a:ext cx="9149336" cy="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Subtitle 6"/>
          <p:cNvSpPr>
            <a:spLocks noGrp="1"/>
          </p:cNvSpPr>
          <p:nvPr>
            <p:ph type="subTitle" idx="4294967295"/>
          </p:nvPr>
        </p:nvSpPr>
        <p:spPr>
          <a:xfrm>
            <a:off x="611560" y="4005690"/>
            <a:ext cx="5976664" cy="51027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394A58"/>
                </a:solidFill>
              </a:rPr>
              <a:t>ПАВЛОВСКИЙ</a:t>
            </a:r>
            <a:r>
              <a:rPr lang="ru-RU" sz="1200" dirty="0" smtClean="0">
                <a:solidFill>
                  <a:srgbClr val="394A58"/>
                </a:solidFill>
              </a:rPr>
              <a:t> </a:t>
            </a:r>
            <a:r>
              <a:rPr lang="ru-RU" sz="1400" dirty="0" smtClean="0">
                <a:solidFill>
                  <a:srgbClr val="394A58"/>
                </a:solidFill>
              </a:rPr>
              <a:t>Андрей Александрович</a:t>
            </a:r>
          </a:p>
          <a:p>
            <a:pPr marL="0" indent="0">
              <a:buNone/>
            </a:pPr>
            <a:endParaRPr lang="ru-RU" sz="1400" dirty="0">
              <a:solidFill>
                <a:srgbClr val="394A58"/>
              </a:solidFill>
            </a:endParaRPr>
          </a:p>
          <a:p>
            <a:pPr marL="0" indent="0">
              <a:lnSpc>
                <a:spcPts val="1240"/>
              </a:lnSpc>
              <a:buNone/>
            </a:pPr>
            <a:r>
              <a:rPr lang="ru-RU" sz="1200" dirty="0">
                <a:solidFill>
                  <a:srgbClr val="394A58"/>
                </a:solidFill>
              </a:rPr>
              <a:t>Заместитель Генерального директора АО «НИИАС</a:t>
            </a:r>
            <a:r>
              <a:rPr lang="ru-RU" sz="1200" dirty="0" smtClean="0">
                <a:solidFill>
                  <a:srgbClr val="394A58"/>
                </a:solidFill>
              </a:rPr>
              <a:t>»,</a:t>
            </a:r>
          </a:p>
          <a:p>
            <a:pPr marL="0" indent="0">
              <a:lnSpc>
                <a:spcPts val="1240"/>
              </a:lnSpc>
              <a:buNone/>
            </a:pPr>
            <a:r>
              <a:rPr lang="ru-RU" sz="1200" dirty="0" smtClean="0">
                <a:solidFill>
                  <a:srgbClr val="394A58"/>
                </a:solidFill>
              </a:rPr>
              <a:t>кандидат </a:t>
            </a:r>
            <a:r>
              <a:rPr lang="ru-RU" sz="1200" dirty="0">
                <a:solidFill>
                  <a:srgbClr val="394A58"/>
                </a:solidFill>
              </a:rPr>
              <a:t>технических наук</a:t>
            </a:r>
          </a:p>
        </p:txBody>
      </p:sp>
      <p:sp>
        <p:nvSpPr>
          <p:cNvPr id="9222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043607" y="3075806"/>
            <a:ext cx="5544617" cy="79722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Использование беспилотных авиационных систем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в интересах железнодорожного транспорта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в Российской Федерации. Перспективы и проблемы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299944"/>
            <a:ext cx="7683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E2513E-C1B3-41D4-8105-E4E0D92B1E5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55210" y="98599"/>
            <a:ext cx="7364413" cy="306147"/>
          </a:xfrm>
          <a:prstGeom prst="rect">
            <a:avLst/>
          </a:prstGeom>
          <a:noFill/>
        </p:spPr>
        <p:txBody>
          <a:bodyPr wrap="square" lIns="89835" tIns="44913" rIns="89835" bIns="44913" rtlCol="0">
            <a:spAutoFit/>
          </a:bodyPr>
          <a:lstStyle/>
          <a:p>
            <a:pPr defTabSz="1275559"/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ОАО «РОССИЙСКИЕ ЖЕЛЕЗНЫЕ ДОРОГИ»</a:t>
            </a: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-126557" y="4731256"/>
            <a:ext cx="421039" cy="274637"/>
          </a:xfrm>
          <a:prstGeom prst="rect">
            <a:avLst/>
          </a:prstGeom>
        </p:spPr>
        <p:txBody>
          <a:bodyPr/>
          <a:lstStyle/>
          <a:p>
            <a:fld id="{95E2513E-C1B3-41D4-8105-E4E0D92B1E5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75606"/>
            <a:ext cx="522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ЭКСПЛУАТАЦИОННАЯ ДЛИНА ЖЕЛЕЗНЫХ ДОРОГ </a:t>
            </a:r>
          </a:p>
          <a:p>
            <a:pPr>
              <a:lnSpc>
                <a:spcPts val="48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ПРОТЯЖЁННОСТЬ ЭЛЕКТРИФИЦИРОВАННЫХ ЛИНИЙ</a:t>
            </a:r>
          </a:p>
          <a:p>
            <a:pPr>
              <a:lnSpc>
                <a:spcPts val="48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КОЛИЧЕСТВО ИСКУССТВЕННЫХ СООРУЖЕНИЙ</a:t>
            </a:r>
          </a:p>
          <a:p>
            <a:pPr>
              <a:lnSpc>
                <a:spcPts val="48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ИЗ НИХ МОСТОВ, ВИАДУКОВ И ПУТЕПРОВОДОВ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1275606"/>
            <a:ext cx="2160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85</a:t>
            </a:r>
            <a:r>
              <a:rPr lang="en-US" sz="2000" b="1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тыс.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км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43</a:t>
            </a:r>
            <a:r>
              <a:rPr lang="en-US" sz="2000" b="1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тыс.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км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82</a:t>
            </a:r>
            <a:r>
              <a:rPr lang="en-US" sz="2000" b="1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тыс.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шт.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</a:t>
            </a:r>
            <a:r>
              <a:rPr lang="en-US" sz="2000" b="1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тыс.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шт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3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69485" y="97844"/>
            <a:ext cx="9196051" cy="306167"/>
          </a:xfrm>
          <a:prstGeom prst="rect">
            <a:avLst/>
          </a:prstGeom>
          <a:noFill/>
        </p:spPr>
        <p:txBody>
          <a:bodyPr wrap="square" lIns="89855" tIns="44923" rIns="89855" bIns="44923" rtlCol="0">
            <a:spAutoFit/>
          </a:bodyPr>
          <a:lstStyle/>
          <a:p>
            <a:pPr defTabSz="1275849"/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АО «НИИАС»</a:t>
            </a:r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ДОЧЕРНЕЕ ОБЩЕСТВО ОАО «РЖД»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95E2513E-C1B3-41D4-8105-E4E0D92B1E5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-5336" y="1347614"/>
            <a:ext cx="9149336" cy="3168000"/>
          </a:xfrm>
          <a:prstGeom prst="rect">
            <a:avLst/>
          </a:prstGeom>
          <a:solidFill>
            <a:srgbClr val="465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4000" y="1364719"/>
            <a:ext cx="8712968" cy="315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Стратегические направления </a:t>
            </a: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разработок и внедрения</a:t>
            </a: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1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endParaRPr lang="ru-RU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Спутниковые и геоинформационные технологии в управлении перевозками, обеспечении безопасности и содержании железнодорожной инфраструктуры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Единая 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интеллектуальная система управления и автоматизации производственных </a:t>
            </a: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процессов</a:t>
            </a:r>
            <a:r>
              <a:rPr lang="en-US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железнодорожном транспорте (ИСУЖТ)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 управления перевозочным процессом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Комплексная система управления и обеспечения безопасности движения поездов и контроля их технического состояния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 управления инфраструктурой и </a:t>
            </a:r>
            <a:r>
              <a:rPr lang="ru-RU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энергоэффективностью</a:t>
            </a:r>
            <a:endParaRPr lang="ru-RU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 обеспечения транспортной безопасности и защита информации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Методология 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система управления ресурсами, рисками и надежностью объектов железнодорожной инфраструктуры и подвижного состава на основе разработки и внедрения Единой корпоративной платформы (ЕКП УРРАН)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Системно-технические решения в области </a:t>
            </a:r>
            <a:r>
              <a:rPr lang="ru-RU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кибербезопасности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их реализация при </a:t>
            </a: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внедрении</a:t>
            </a:r>
            <a:r>
              <a:rPr lang="en-US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информационно-управляющих систем</a:t>
            </a:r>
            <a:endParaRPr lang="ru-RU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7" name="Picture 3" descr="C:\Users\a.mullagulova\Desktop\страница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555526"/>
            <a:ext cx="6192216" cy="7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6400" y="36000"/>
            <a:ext cx="8537270" cy="460035"/>
          </a:xfrm>
          <a:prstGeom prst="rect">
            <a:avLst/>
          </a:prstGeom>
          <a:noFill/>
        </p:spPr>
        <p:txBody>
          <a:bodyPr wrap="square" lIns="89835" tIns="44913" rIns="89835" bIns="44913" rtlCol="0">
            <a:spAutoFit/>
          </a:bodyPr>
          <a:lstStyle/>
          <a:p>
            <a:pPr defTabSz="1275559"/>
            <a:r>
              <a:rPr lang="ru-RU" sz="1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РАЗРАБОТКА ТЕХНОЛОГИЧЕСКОЙ И НОРМАТИВНОЙ ДОКУМЕНТАЦИИ ПРИМЕНЕНИЯ БЕСПИЛОТНЫХ АВИАЦИОННЫХ СИСТЕМ ДЛЯ РЕШЕНИЯ ПРОИЗВОДСТВЕННЫХ ЗАДАЧ ХОЗЯЙСТВАМИ ОАО «РЖД»</a:t>
            </a:r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E2513E-C1B3-41D4-8105-E4E0D92B1E5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83518"/>
            <a:ext cx="88494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результатам проведения пилотных проектов и формирования Концепции применения беспилотных авиационных систем при решении задач железнодорожного транспорта необходимо сформировать  </a:t>
            </a:r>
            <a:r>
              <a:rPr lang="ru-RU" sz="11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технологическую</a:t>
            </a:r>
            <a:br>
              <a:rPr lang="ru-RU" sz="11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100" dirty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нормативную </a:t>
            </a:r>
            <a:r>
              <a:rPr lang="ru-RU" sz="11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документации </a:t>
            </a:r>
            <a:r>
              <a:rPr lang="ru-RU" sz="1100" dirty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применению беспилотных авиационных систем в хозяйствах ОАО «РЖД»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03598"/>
            <a:ext cx="9144000" cy="32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81"/>
          <p:cNvSpPr/>
          <p:nvPr/>
        </p:nvSpPr>
        <p:spPr>
          <a:xfrm>
            <a:off x="7092280" y="843558"/>
            <a:ext cx="2051720" cy="3726560"/>
          </a:xfrm>
          <a:prstGeom prst="rect">
            <a:avLst/>
          </a:prstGeom>
          <a:solidFill>
            <a:srgbClr val="465D6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5868144" y="843558"/>
            <a:ext cx="1224136" cy="3726560"/>
          </a:xfrm>
          <a:prstGeom prst="rect">
            <a:avLst/>
          </a:prstGeom>
          <a:solidFill>
            <a:srgbClr val="465D6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0" y="843558"/>
            <a:ext cx="5868144" cy="3718750"/>
          </a:xfrm>
          <a:prstGeom prst="rect">
            <a:avLst/>
          </a:prstGeom>
          <a:solidFill>
            <a:srgbClr val="465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E2513E-C1B3-41D4-8105-E4E0D92B1E5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899596"/>
            <a:ext cx="4222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ru-RU" alt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АВАРИЙНО-ВОССТАНОВИТЕЛЬНЫЕ РАБОТЫ</a:t>
            </a:r>
            <a:endParaRPr lang="ru-RU" alt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1091520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 беспилотных авиационных систем в составе </a:t>
            </a:r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восстановительных</a:t>
            </a:r>
            <a:endParaRPr lang="en-US" sz="1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поездов </a:t>
            </a: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проведении аварийно-восстановительных работ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5496" y="1475660"/>
            <a:ext cx="4222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ru-RU" alt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ИНФРАСТРУКТУРА</a:t>
            </a:r>
            <a:endParaRPr lang="ru-RU" alt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6000" y="1667584"/>
            <a:ext cx="496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Построение масштабных планов станций, задачи </a:t>
            </a:r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мониторинга</a:t>
            </a:r>
            <a:endParaRPr lang="en-US" sz="1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объектов инфраструктуры</a:t>
            </a:r>
            <a:endParaRPr lang="ru-RU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6000" y="2067694"/>
            <a:ext cx="39433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ru-RU" alt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РЕМОНТ ПУТИ</a:t>
            </a:r>
            <a:endParaRPr lang="ru-RU" alt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6000" y="2259618"/>
            <a:ext cx="6120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мониторинга, контроль качества выполненных работ, </a:t>
            </a:r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построение</a:t>
            </a:r>
            <a:endParaRPr lang="en-US" sz="1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масштабных </a:t>
            </a: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планов ПМС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6000" y="26997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8"/>
            <a:r>
              <a:rPr lang="ru-RU" alt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ТЕПЛО- И ВОДОСНАБЖЕНИЕ</a:t>
            </a:r>
            <a:endParaRPr lang="ru-RU" alt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6000" y="2891720"/>
            <a:ext cx="5328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мониторинга объектов тепло- и </a:t>
            </a:r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водоснабжения</a:t>
            </a:r>
            <a:endParaRPr lang="en-US" sz="1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(видимый </a:t>
            </a: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ИК диапазон)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6000" y="33478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8"/>
            <a:r>
              <a:rPr lang="ru-RU" alt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ЭНЕРГЕТИЧЕСКОЕ ХОЗЯЙСТВО</a:t>
            </a:r>
            <a:endParaRPr lang="ru-RU" alt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6000" y="3539792"/>
            <a:ext cx="5328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мониторинга энергетического хозяйства, контроль </a:t>
            </a:r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растительности</a:t>
            </a:r>
            <a:endParaRPr lang="en-US" sz="1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охранных зонах ЛЭП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6000" y="3923932"/>
            <a:ext cx="5472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ru-RU" alt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ЗЕМЕЛЬНЫЕ УЧАСТКИ И ОБЪЕКТЫ НЕДВИЖИМОСТИ</a:t>
            </a:r>
            <a:endParaRPr lang="ru-RU" alt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6000" y="4115856"/>
            <a:ext cx="5832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мониторинга объектов недвижимости и земельных участков ОАО «РЖД</a:t>
            </a:r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»,</a:t>
            </a:r>
            <a:endParaRPr lang="en-US" sz="1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контроль </a:t>
            </a: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границ земельных участков, инвентаризация объектов недвижимости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185" y="522000"/>
            <a:ext cx="1869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Области применения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796136" y="522000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Час.экспл</a:t>
            </a:r>
            <a:r>
              <a:rPr lang="ru-RU" sz="12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./год</a:t>
            </a:r>
            <a:endParaRPr lang="ru-RU" sz="1200" dirty="0">
              <a:solidFill>
                <a:srgbClr val="31414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07912" y="522000"/>
            <a:ext cx="1396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</a:t>
            </a:r>
            <a:r>
              <a:rPr lang="en-US" sz="1200" dirty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оснащения</a:t>
            </a:r>
            <a:endParaRPr lang="ru-RU" sz="1200" dirty="0">
              <a:solidFill>
                <a:srgbClr val="31414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796136" y="1090800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~300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796136" y="1666800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en-US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40 0</a:t>
            </a:r>
            <a:r>
              <a:rPr lang="ru-RU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00</a:t>
            </a:r>
            <a:endParaRPr lang="ru-RU" sz="1600" dirty="0">
              <a:solidFill>
                <a:srgbClr val="31414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96136" y="2260800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en-US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5 0</a:t>
            </a:r>
            <a:r>
              <a:rPr lang="ru-RU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00</a:t>
            </a:r>
            <a:endParaRPr lang="ru-RU" sz="1600" dirty="0">
              <a:solidFill>
                <a:srgbClr val="31414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796136" y="2787774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en-US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5 0</a:t>
            </a:r>
            <a:r>
              <a:rPr lang="ru-RU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00</a:t>
            </a:r>
            <a:endParaRPr lang="ru-RU" sz="1600" dirty="0">
              <a:solidFill>
                <a:srgbClr val="31414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796136" y="3435846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en-US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3 0</a:t>
            </a:r>
            <a:r>
              <a:rPr lang="ru-RU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00</a:t>
            </a:r>
            <a:endParaRPr lang="ru-RU" sz="1600" dirty="0">
              <a:solidFill>
                <a:srgbClr val="31414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796280" y="4105404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en-US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70 0</a:t>
            </a:r>
            <a:r>
              <a:rPr lang="ru-RU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00</a:t>
            </a:r>
            <a:endParaRPr lang="ru-RU" sz="1600" dirty="0">
              <a:solidFill>
                <a:srgbClr val="31414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092280" y="1081068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</a:t>
            </a:r>
            <a:endParaRPr lang="ru-RU" sz="1600" dirty="0">
              <a:solidFill>
                <a:srgbClr val="31414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092280" y="1666800"/>
            <a:ext cx="1475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2021-2022</a:t>
            </a:r>
            <a:endParaRPr lang="ru-RU" sz="1600" dirty="0">
              <a:solidFill>
                <a:srgbClr val="31414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092280" y="2260800"/>
            <a:ext cx="1475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2019-2020</a:t>
            </a:r>
            <a:endParaRPr lang="ru-RU" sz="1600" dirty="0">
              <a:solidFill>
                <a:srgbClr val="31414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092280" y="2809260"/>
            <a:ext cx="1475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</a:t>
            </a:r>
            <a:endParaRPr lang="ru-RU" sz="1600" dirty="0">
              <a:solidFill>
                <a:srgbClr val="31414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092280" y="3434400"/>
            <a:ext cx="1475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</a:t>
            </a:r>
            <a:endParaRPr lang="ru-RU" sz="1600" dirty="0">
              <a:solidFill>
                <a:srgbClr val="31414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092280" y="4104000"/>
            <a:ext cx="1475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141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</a:t>
            </a:r>
            <a:endParaRPr lang="ru-RU" sz="1600" dirty="0">
              <a:solidFill>
                <a:srgbClr val="31414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6620" y="3452278"/>
            <a:ext cx="1313892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40" dirty="0" smtClean="0">
                <a:solidFill>
                  <a:srgbClr val="365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Количество БАС</a:t>
            </a:r>
            <a:endParaRPr lang="en-US" sz="840" dirty="0" smtClean="0">
              <a:solidFill>
                <a:srgbClr val="365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840" dirty="0" smtClean="0">
                <a:solidFill>
                  <a:srgbClr val="365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840" dirty="0">
                <a:solidFill>
                  <a:srgbClr val="365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ОАО «РЖД</a:t>
            </a:r>
            <a:r>
              <a:rPr lang="ru-RU" sz="840" dirty="0" smtClean="0">
                <a:solidFill>
                  <a:srgbClr val="365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»:</a:t>
            </a:r>
          </a:p>
          <a:p>
            <a:r>
              <a:rPr lang="ru-RU" sz="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 </a:t>
            </a:r>
            <a:r>
              <a:rPr lang="ru-RU" sz="840" dirty="0" smtClean="0">
                <a:solidFill>
                  <a:srgbClr val="365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 </a:t>
            </a:r>
            <a:r>
              <a:rPr lang="ru-RU" sz="840" dirty="0">
                <a:solidFill>
                  <a:srgbClr val="365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единиц </a:t>
            </a:r>
            <a:r>
              <a:rPr lang="ru-RU" sz="840" dirty="0" err="1" smtClean="0">
                <a:solidFill>
                  <a:srgbClr val="365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мультикоптерного</a:t>
            </a:r>
            <a:r>
              <a:rPr lang="ru-RU" sz="840" dirty="0" smtClean="0">
                <a:solidFill>
                  <a:srgbClr val="365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типа,</a:t>
            </a:r>
          </a:p>
          <a:p>
            <a:r>
              <a:rPr lang="ru-RU" sz="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</a:t>
            </a:r>
            <a:r>
              <a:rPr lang="ru-RU" sz="840" dirty="0" smtClean="0">
                <a:solidFill>
                  <a:srgbClr val="365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840" dirty="0">
                <a:solidFill>
                  <a:srgbClr val="365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 единиц самолетного типа</a:t>
            </a:r>
          </a:p>
          <a:p>
            <a:endParaRPr lang="ru-RU" sz="840" dirty="0">
              <a:solidFill>
                <a:srgbClr val="365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9485" y="97844"/>
            <a:ext cx="9196051" cy="306167"/>
          </a:xfrm>
          <a:prstGeom prst="rect">
            <a:avLst/>
          </a:prstGeom>
          <a:noFill/>
        </p:spPr>
        <p:txBody>
          <a:bodyPr wrap="square" lIns="89855" tIns="44923" rIns="89855" bIns="44923" rtlCol="0">
            <a:spAutoFit/>
          </a:bodyPr>
          <a:lstStyle/>
          <a:p>
            <a:pPr defTabSz="1275849"/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ПОТРЕБНОСТИ ОАО «РЖД»</a:t>
            </a:r>
          </a:p>
        </p:txBody>
      </p:sp>
    </p:spTree>
    <p:extLst>
      <p:ext uri="{BB962C8B-B14F-4D97-AF65-F5344CB8AC3E}">
        <p14:creationId xmlns:p14="http://schemas.microsoft.com/office/powerpoint/2010/main" val="16355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022" y="114947"/>
            <a:ext cx="8095410" cy="306147"/>
          </a:xfrm>
          <a:prstGeom prst="rect">
            <a:avLst/>
          </a:prstGeom>
          <a:noFill/>
        </p:spPr>
        <p:txBody>
          <a:bodyPr wrap="square" lIns="89835" tIns="44913" rIns="89835" bIns="44913" rtlCol="0">
            <a:spAutoFit/>
          </a:bodyPr>
          <a:lstStyle/>
          <a:p>
            <a:pPr defTabSz="898253"/>
            <a:r>
              <a:rPr lang="ru-RU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ПРОБЛЕМЫ ПРОМЫШЛЕННОГО ПРИМЕНЕНИЯ БАС В РОССИЙСКОЙ ФЕДЕРАЦИИ</a:t>
            </a:r>
            <a:endParaRPr lang="ru-RU" sz="140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E2513E-C1B3-41D4-8105-E4E0D92B1E5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419622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Необходимость заблаговременного согласования полетов при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использовании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БАС в темное время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суток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Необходимость и сроки рассекречивания данных аэрофотосъемки с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БАС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Необходимость формирования требований к уровням профессиональной квалификации внешних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пилотов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E2513E-C1B3-41D4-8105-E4E0D92B1E5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0" y="373968"/>
            <a:ext cx="9149336" cy="4769532"/>
          </a:xfrm>
          <a:prstGeom prst="rect">
            <a:avLst/>
          </a:prstGeom>
          <a:solidFill>
            <a:srgbClr val="465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Subtitle 6"/>
          <p:cNvSpPr>
            <a:spLocks/>
          </p:cNvSpPr>
          <p:nvPr/>
        </p:nvSpPr>
        <p:spPr bwMode="auto">
          <a:xfrm>
            <a:off x="755577" y="3003800"/>
            <a:ext cx="54816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189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</a:rPr>
              <a:t>А.А.</a:t>
            </a: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</a:rPr>
              <a:t>Павловский</a:t>
            </a:r>
            <a:endParaRPr lang="en-US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6" name="Subtitle 6"/>
          <p:cNvSpPr>
            <a:spLocks/>
          </p:cNvSpPr>
          <p:nvPr/>
        </p:nvSpPr>
        <p:spPr bwMode="auto">
          <a:xfrm>
            <a:off x="755576" y="3363838"/>
            <a:ext cx="579913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189">
              <a:spcBef>
                <a:spcPct val="20000"/>
              </a:spcBef>
            </a:pPr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</a:rPr>
              <a:t>Заместитель Генерального директора</a:t>
            </a:r>
            <a:endParaRPr lang="ru-RU" sz="1200" dirty="0">
              <a:solidFill>
                <a:schemeClr val="bg1"/>
              </a:solidFill>
              <a:latin typeface="Verdana" pitchFamily="34" charset="0"/>
            </a:endParaRPr>
          </a:p>
          <a:p>
            <a:pPr defTabSz="457189"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  <a:latin typeface="Verdana" pitchFamily="34" charset="0"/>
              </a:rPr>
              <a:t>АО «НИИАС</a:t>
            </a:r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</a:rPr>
              <a:t>», кандидат технических наук</a:t>
            </a:r>
            <a:endParaRPr lang="ru-RU" sz="1200" dirty="0">
              <a:solidFill>
                <a:schemeClr val="bg1"/>
              </a:solidFill>
              <a:latin typeface="Verdana" pitchFamily="34" charset="0"/>
            </a:endParaRPr>
          </a:p>
          <a:p>
            <a:pPr defTabSz="457189">
              <a:spcBef>
                <a:spcPct val="20000"/>
              </a:spcBef>
            </a:pPr>
            <a:r>
              <a:rPr lang="ru-RU" sz="1200" dirty="0">
                <a:solidFill>
                  <a:schemeClr val="bg1"/>
                </a:solidFill>
                <a:latin typeface="Verdana" pitchFamily="34" charset="0"/>
              </a:rPr>
              <a:t>+7 (495) </a:t>
            </a:r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</a:rPr>
              <a:t>967-77-02 доб. 271</a:t>
            </a:r>
            <a:endParaRPr lang="ru-RU" sz="1200" dirty="0">
              <a:solidFill>
                <a:schemeClr val="bg1"/>
              </a:solidFill>
              <a:latin typeface="Verdana" pitchFamily="34" charset="0"/>
            </a:endParaRPr>
          </a:p>
          <a:p>
            <a:pPr defTabSz="457189">
              <a:spcBef>
                <a:spcPct val="20000"/>
              </a:spcBef>
            </a:pPr>
            <a:r>
              <a:rPr lang="en-US" sz="1200" dirty="0">
                <a:solidFill>
                  <a:schemeClr val="bg1"/>
                </a:solidFill>
                <a:latin typeface="Verdana" pitchFamily="34" charset="0"/>
              </a:rPr>
              <a:t>a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.pavlovskiy@vniias.ru</a:t>
            </a:r>
            <a:endParaRPr 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9497</TotalTime>
  <Words>347</Words>
  <Application>Microsoft Office PowerPoint</Application>
  <PresentationFormat>Экран (16:9)</PresentationFormat>
  <Paragraphs>87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Использование беспилотных авиационных систем в интересах железнодорожного транспорта в Российской Федерации. Перспективы и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Муллагулова Анастасия Робертовна</cp:lastModifiedBy>
  <cp:revision>1530</cp:revision>
  <cp:lastPrinted>2020-08-06T13:58:03Z</cp:lastPrinted>
  <dcterms:created xsi:type="dcterms:W3CDTF">2011-05-23T14:04:51Z</dcterms:created>
  <dcterms:modified xsi:type="dcterms:W3CDTF">2021-05-12T10:37:01Z</dcterms:modified>
</cp:coreProperties>
</file>